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D8F1-F980-4D65-8CD4-42DFB1927B71}" type="datetimeFigureOut">
              <a:rPr lang="sr-Latn-RS" smtClean="0"/>
              <a:t>16.5.2024.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7AD6-2E99-4833-AD8C-12770E317F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5042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D8F1-F980-4D65-8CD4-42DFB1927B71}" type="datetimeFigureOut">
              <a:rPr lang="sr-Latn-RS" smtClean="0"/>
              <a:t>16.5.2024.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7AD6-2E99-4833-AD8C-12770E317F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59523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D8F1-F980-4D65-8CD4-42DFB1927B71}" type="datetimeFigureOut">
              <a:rPr lang="sr-Latn-RS" smtClean="0"/>
              <a:t>16.5.2024.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7AD6-2E99-4833-AD8C-12770E317F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01639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D8F1-F980-4D65-8CD4-42DFB1927B71}" type="datetimeFigureOut">
              <a:rPr lang="sr-Latn-RS" smtClean="0"/>
              <a:t>16.5.2024.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7AD6-2E99-4833-AD8C-12770E317F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23855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D8F1-F980-4D65-8CD4-42DFB1927B71}" type="datetimeFigureOut">
              <a:rPr lang="sr-Latn-RS" smtClean="0"/>
              <a:t>16.5.2024.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7AD6-2E99-4833-AD8C-12770E317F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07437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D8F1-F980-4D65-8CD4-42DFB1927B71}" type="datetimeFigureOut">
              <a:rPr lang="sr-Latn-RS" smtClean="0"/>
              <a:t>16.5.2024.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7AD6-2E99-4833-AD8C-12770E317F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64673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D8F1-F980-4D65-8CD4-42DFB1927B71}" type="datetimeFigureOut">
              <a:rPr lang="sr-Latn-RS" smtClean="0"/>
              <a:t>16.5.2024.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7AD6-2E99-4833-AD8C-12770E317F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91696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D8F1-F980-4D65-8CD4-42DFB1927B71}" type="datetimeFigureOut">
              <a:rPr lang="sr-Latn-RS" smtClean="0"/>
              <a:t>16.5.2024.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7AD6-2E99-4833-AD8C-12770E317F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90075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D8F1-F980-4D65-8CD4-42DFB1927B71}" type="datetimeFigureOut">
              <a:rPr lang="sr-Latn-RS" smtClean="0"/>
              <a:t>16.5.2024.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7AD6-2E99-4833-AD8C-12770E317F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88548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D8F1-F980-4D65-8CD4-42DFB1927B71}" type="datetimeFigureOut">
              <a:rPr lang="sr-Latn-RS" smtClean="0"/>
              <a:t>16.5.2024.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7AD6-2E99-4833-AD8C-12770E317F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71204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D8F1-F980-4D65-8CD4-42DFB1927B71}" type="datetimeFigureOut">
              <a:rPr lang="sr-Latn-RS" smtClean="0"/>
              <a:t>16.5.2024.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7AD6-2E99-4833-AD8C-12770E317F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11982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3D8F1-F980-4D65-8CD4-42DFB1927B71}" type="datetimeFigureOut">
              <a:rPr lang="sr-Latn-RS" smtClean="0"/>
              <a:t>16.5.2024.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D7AD6-2E99-4833-AD8C-12770E317F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40317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 za </a:t>
            </a:r>
            <a:r>
              <a:rPr lang="sr-Latn-RS" b="1" dirty="0" err="1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forenziku</a:t>
            </a:r>
            <a:r>
              <a:rPr lang="sr-Latn-RS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projektovanje </a:t>
            </a:r>
            <a:endParaRPr lang="sr-Latn-RS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r-Latn-C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sr-Latn-C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sr-Latn-C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EVENT </a:t>
            </a:r>
            <a:r>
              <a:rPr lang="sr-Latn-CS" sz="4000" b="1" dirty="0">
                <a:latin typeface="Arial" panose="020B0604020202020204" pitchFamily="34" charset="0"/>
                <a:cs typeface="Arial" panose="020B0604020202020204" pitchFamily="34" charset="0"/>
              </a:rPr>
              <a:t>DATA  RECORDER (EDR) </a:t>
            </a:r>
            <a:endParaRPr lang="sr-Latn-C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sr-Latn-C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VS </a:t>
            </a:r>
          </a:p>
          <a:p>
            <a:pPr marL="0" indent="0" algn="ctr">
              <a:buNone/>
            </a:pPr>
            <a:r>
              <a:rPr lang="sr-Latn-C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TRADICIONALNE METODE </a:t>
            </a:r>
            <a:r>
              <a:rPr lang="sr-Latn-CS" sz="4000" b="1" dirty="0">
                <a:latin typeface="Arial" panose="020B0604020202020204" pitchFamily="34" charset="0"/>
                <a:cs typeface="Arial" panose="020B0604020202020204" pitchFamily="34" charset="0"/>
              </a:rPr>
              <a:t>VEŠTAČENJA</a:t>
            </a:r>
            <a:endParaRPr lang="sr-Latn-R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7291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 za </a:t>
            </a:r>
            <a:r>
              <a:rPr lang="sr-Latn-RS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forenziku</a:t>
            </a:r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projektovanje 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5506" y="1513490"/>
            <a:ext cx="6637813" cy="3959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781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 za </a:t>
            </a:r>
            <a:r>
              <a:rPr lang="sr-Latn-RS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forenziku</a:t>
            </a:r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projektovanje 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5051" y="1403132"/>
            <a:ext cx="7563183" cy="4231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493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 za </a:t>
            </a:r>
            <a:r>
              <a:rPr lang="sr-Latn-RS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forenziku</a:t>
            </a:r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projektovanje 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8527" y="1481958"/>
            <a:ext cx="8434063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4646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 za </a:t>
            </a:r>
            <a:r>
              <a:rPr lang="sr-Latn-RS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forenziku</a:t>
            </a:r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projektovanje 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56917" y="1450428"/>
            <a:ext cx="7052333" cy="416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262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 za </a:t>
            </a:r>
            <a:r>
              <a:rPr lang="sr-Latn-RS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forenziku</a:t>
            </a:r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projektovanje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r-Latn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Ili još malo: </a:t>
            </a:r>
          </a:p>
          <a:p>
            <a:pPr marL="0" indent="0" algn="ctr">
              <a:buNone/>
            </a:pPr>
            <a:endParaRPr lang="sr-Latn-R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sr-Latn-R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sr-Latn-R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9987" y="2545165"/>
            <a:ext cx="9632026" cy="3398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9706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6116"/>
          </a:xfrm>
        </p:spPr>
        <p:txBody>
          <a:bodyPr/>
          <a:lstStyle/>
          <a:p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 za </a:t>
            </a:r>
            <a:r>
              <a:rPr lang="sr-Latn-RS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forenziku</a:t>
            </a:r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projektovanje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1242"/>
            <a:ext cx="10515600" cy="50506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Latn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 još samo ovo:</a:t>
            </a:r>
          </a:p>
          <a:p>
            <a:pPr marL="0" indent="0" algn="ctr">
              <a:buNone/>
            </a:pPr>
            <a:endParaRPr lang="sr-Latn-R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sr-Latn-R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7223" y="1923393"/>
            <a:ext cx="6657554" cy="4152024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425669" y="1686910"/>
            <a:ext cx="2341554" cy="599090"/>
          </a:xfrm>
          <a:prstGeom prst="wedgeRoundRectCallout">
            <a:avLst>
              <a:gd name="adj1" fmla="val 91607"/>
              <a:gd name="adj2" fmla="val 209868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latin typeface="Arial" panose="020B0604020202020204" pitchFamily="34" charset="0"/>
                <a:cs typeface="Arial" panose="020B0604020202020204" pitchFamily="34" charset="0"/>
              </a:rPr>
              <a:t>Odbačaj lutke</a:t>
            </a:r>
            <a:endParaRPr lang="sr-Latn-R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885089" y="1292772"/>
            <a:ext cx="1253733" cy="599090"/>
          </a:xfrm>
          <a:prstGeom prst="wedgeRoundRectCallout">
            <a:avLst>
              <a:gd name="adj1" fmla="val 119271"/>
              <a:gd name="adj2" fmla="val 225657"/>
              <a:gd name="adj3" fmla="val 16667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Kederi</a:t>
            </a:r>
            <a:endParaRPr lang="sr-Latn-R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7755321" y="1206062"/>
            <a:ext cx="2341554" cy="599090"/>
          </a:xfrm>
          <a:prstGeom prst="wedgeRoundRectCallout">
            <a:avLst>
              <a:gd name="adj1" fmla="val -87489"/>
              <a:gd name="adj2" fmla="val 228289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latin typeface="Arial" panose="020B0604020202020204" pitchFamily="34" charset="0"/>
                <a:cs typeface="Arial" panose="020B0604020202020204" pitchFamily="34" charset="0"/>
              </a:rPr>
              <a:t>Trag kočenja</a:t>
            </a:r>
            <a:endParaRPr lang="sr-Latn-R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8805981" y="2157358"/>
            <a:ext cx="2341554" cy="909035"/>
          </a:xfrm>
          <a:prstGeom prst="wedgeRoundRectCallout">
            <a:avLst>
              <a:gd name="adj1" fmla="val -84122"/>
              <a:gd name="adj2" fmla="val 8673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latin typeface="Arial" panose="020B0604020202020204" pitchFamily="34" charset="0"/>
                <a:cs typeface="Arial" panose="020B0604020202020204" pitchFamily="34" charset="0"/>
              </a:rPr>
              <a:t>Na temelju računanja </a:t>
            </a:r>
            <a:r>
              <a:rPr lang="sr-Latn-R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sudarnih</a:t>
            </a:r>
            <a:r>
              <a:rPr lang="sr-Latn-RS" b="1" dirty="0" smtClean="0">
                <a:latin typeface="Arial" panose="020B0604020202020204" pitchFamily="34" charset="0"/>
                <a:cs typeface="Arial" panose="020B0604020202020204" pitchFamily="34" charset="0"/>
              </a:rPr>
              <a:t> brzina</a:t>
            </a:r>
            <a:endParaRPr lang="sr-Latn-R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088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 za </a:t>
            </a:r>
            <a:r>
              <a:rPr lang="sr-Latn-RS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forenziku</a:t>
            </a:r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projektovanje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r-Latn-RS" b="1" dirty="0" smtClean="0">
                <a:latin typeface="Arial" panose="020B0604020202020204" pitchFamily="34" charset="0"/>
                <a:cs typeface="Arial" panose="020B0604020202020204" pitchFamily="34" charset="0"/>
              </a:rPr>
              <a:t>Uticaj različitih interpretacija veštaka na presude</a:t>
            </a:r>
          </a:p>
          <a:p>
            <a:pPr marL="0" indent="0" algn="ctr">
              <a:buNone/>
            </a:pPr>
            <a:endParaRPr lang="sr-Latn-R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sr-Latn-R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Objektivni problemi </a:t>
            </a:r>
            <a:r>
              <a:rPr lang="sr-Latn-R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rezultati tačnih matematičkih jednačina zbog procenjenih ulaznih parametara daju bitno različite rezultate</a:t>
            </a:r>
          </a:p>
          <a:p>
            <a:pPr marL="0" indent="0" algn="just">
              <a:buNone/>
            </a:pPr>
            <a:r>
              <a:rPr lang="sr-Latn-R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Subjektivni problemi </a:t>
            </a:r>
            <a:r>
              <a:rPr lang="sr-Latn-R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sujeta, uverenje i sopstveni rezultat</a:t>
            </a:r>
          </a:p>
          <a:p>
            <a:pPr marL="0" indent="0" algn="just">
              <a:buNone/>
            </a:pPr>
            <a:endParaRPr lang="sr-Latn-R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sr-Latn-R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Objektivna situacija često netačne rezultate čini nebitnim u smislu uzroka, poput:</a:t>
            </a:r>
          </a:p>
          <a:p>
            <a:pPr algn="just"/>
            <a:r>
              <a:rPr lang="sr-Latn-R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 </a:t>
            </a:r>
            <a:r>
              <a:rPr lang="sr-Latn-R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 je </a:t>
            </a:r>
            <a:r>
              <a:rPr lang="sr-Latn-R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važna tačna </a:t>
            </a:r>
            <a:r>
              <a:rPr lang="sr-Latn-R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sudarna</a:t>
            </a:r>
            <a:r>
              <a:rPr lang="sr-Latn-R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brzina kada je jedan učesnik u raskrsnicu ušao na crveno svetlo, ili se nije zaustavio na saobraćajni znak ’’Obavezno zaustavljanje’’ ili je prešao u levu saobraćajnu traku u kojoj se sudario i mnoge druge situacije?</a:t>
            </a:r>
          </a:p>
          <a:p>
            <a:pPr marL="0" indent="0" algn="ctr">
              <a:buNone/>
            </a:pPr>
            <a:endParaRPr lang="sr-Latn-R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sr-Latn-R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0635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 za </a:t>
            </a:r>
            <a:r>
              <a:rPr lang="sr-Latn-RS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forenziku</a:t>
            </a:r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projektovanje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Važno je naglasiti ’’pravnu pomoć’’ poput:</a:t>
            </a:r>
          </a:p>
          <a:p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Zakona i Krivičnom postupku čl. 18. st. 1 ’’In dubio </a:t>
            </a:r>
            <a:r>
              <a:rPr lang="sr-Latn-R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</a:t>
            </a: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reo</a:t>
            </a: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’’ – u neznanju lakše po okrivljenog</a:t>
            </a:r>
          </a:p>
          <a:p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Blagoj ’’pomoći’’ </a:t>
            </a:r>
            <a:r>
              <a:rPr lang="sr-Latn-RS" smtClean="0">
                <a:latin typeface="Arial" panose="020B0604020202020204" pitchFamily="34" charset="0"/>
                <a:cs typeface="Arial" panose="020B0604020202020204" pitchFamily="34" charset="0"/>
              </a:rPr>
              <a:t>sa </a:t>
            </a:r>
            <a:r>
              <a:rPr lang="sr-Latn-RS" smtClean="0">
                <a:latin typeface="Arial" panose="020B0604020202020204" pitchFamily="34" charset="0"/>
                <a:cs typeface="Arial" panose="020B0604020202020204" pitchFamily="34" charset="0"/>
              </a:rPr>
              <a:t>merom </a:t>
            </a: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u vezi tužitelja u Parničnom postupku  </a:t>
            </a:r>
          </a:p>
          <a:p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Instituta </a:t>
            </a:r>
            <a:r>
              <a:rPr lang="sr-Latn-R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oportuniteta</a:t>
            </a: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 – odlaganja </a:t>
            </a:r>
            <a:r>
              <a:rPr lang="sr-Latn-R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postuupka</a:t>
            </a:r>
            <a:endParaRPr lang="sr-Latn-R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Instituta priznavanja krivice</a:t>
            </a:r>
          </a:p>
          <a:p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endParaRPr lang="sr-Latn-R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815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rmAutofit/>
          </a:bodyPr>
          <a:lstStyle/>
          <a:p>
            <a:pPr algn="ctr"/>
            <a:r>
              <a:rPr lang="sr-Latn-RS" sz="36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 za </a:t>
            </a:r>
            <a:r>
              <a:rPr lang="sr-Latn-RS" sz="3600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forenziku</a:t>
            </a:r>
            <a:r>
              <a:rPr lang="sr-Latn-RS" sz="36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projektovanje </a:t>
            </a:r>
            <a:endParaRPr lang="sr-Latn-R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421178"/>
            <a:ext cx="10515600" cy="4751021"/>
          </a:xfrm>
        </p:spPr>
        <p:txBody>
          <a:bodyPr/>
          <a:lstStyle/>
          <a:p>
            <a:pPr marL="0" indent="0">
              <a:buNone/>
            </a:pP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U ovom radu su prikazani:</a:t>
            </a:r>
          </a:p>
          <a:p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Najčešći </a:t>
            </a:r>
            <a:r>
              <a:rPr lang="sr-Latn-RS" b="1" dirty="0" smtClean="0">
                <a:latin typeface="Arial" panose="020B0604020202020204" pitchFamily="34" charset="0"/>
                <a:cs typeface="Arial" panose="020B0604020202020204" pitchFamily="34" charset="0"/>
              </a:rPr>
              <a:t>tipovi veštačenja </a:t>
            </a: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sa osnovnim </a:t>
            </a:r>
            <a:r>
              <a:rPr lang="sr-Latn-RS" b="1" dirty="0" smtClean="0">
                <a:latin typeface="Arial" panose="020B0604020202020204" pitchFamily="34" charset="0"/>
                <a:cs typeface="Arial" panose="020B0604020202020204" pitchFamily="34" charset="0"/>
              </a:rPr>
              <a:t>sadržajem</a:t>
            </a: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, poput veštačenja:</a:t>
            </a:r>
          </a:p>
          <a:p>
            <a:pPr marL="0" indent="0">
              <a:buNone/>
            </a:pP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- Uzroka nastanka saobraćajnih nezgoda</a:t>
            </a:r>
          </a:p>
          <a:p>
            <a:pPr marL="0" indent="0">
              <a:buNone/>
            </a:pP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- Nematerijalne štete (vratovi, kolena…)</a:t>
            </a:r>
          </a:p>
          <a:p>
            <a:pPr marL="0" indent="0">
              <a:buNone/>
            </a:pP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- Nestvarnih (fingiranih) sudara</a:t>
            </a:r>
          </a:p>
          <a:p>
            <a:pPr marL="0" indent="0">
              <a:buNone/>
            </a:pP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- Sudara sa divljači</a:t>
            </a:r>
          </a:p>
          <a:p>
            <a:r>
              <a:rPr lang="sr-Latn-RS" b="1" dirty="0" smtClean="0">
                <a:latin typeface="Arial" panose="020B0604020202020204" pitchFamily="34" charset="0"/>
                <a:cs typeface="Arial" panose="020B0604020202020204" pitchFamily="34" charset="0"/>
              </a:rPr>
              <a:t>Ukazano</a:t>
            </a: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 je na parametre koji utiču na određivanje doprinosa (izračunavanje brzina u raznim fazama kretanja, radnje vozača…)</a:t>
            </a:r>
          </a:p>
          <a:p>
            <a:endParaRPr lang="sr-Latn-R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R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239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 za </a:t>
            </a:r>
            <a:r>
              <a:rPr lang="sr-Latn-RS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forenziku</a:t>
            </a:r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projektovanje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Izvršen je kratak prikaz alata digitalne </a:t>
            </a:r>
            <a:r>
              <a:rPr lang="sr-Latn-R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forenzike</a:t>
            </a: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 (EDR i CDR)</a:t>
            </a:r>
          </a:p>
          <a:p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Problemi u primeni CDR</a:t>
            </a:r>
          </a:p>
          <a:p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Izvršeno je istraživanje metodom poređenja osobina tradicionalnog rada sa izmerenim podacima u EDR</a:t>
            </a:r>
          </a:p>
          <a:p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Rezultati su vrednovani</a:t>
            </a:r>
          </a:p>
          <a:p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Ukazan je uticaj grešaka na presude</a:t>
            </a:r>
          </a:p>
          <a:p>
            <a:endParaRPr lang="sr-Latn-R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425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5798"/>
          </a:xfrm>
        </p:spPr>
        <p:txBody>
          <a:bodyPr/>
          <a:lstStyle/>
          <a:p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 za </a:t>
            </a:r>
            <a:r>
              <a:rPr lang="sr-Latn-RS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forenziku</a:t>
            </a:r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projektovanje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0924"/>
            <a:ext cx="10515600" cy="4946039"/>
          </a:xfrm>
        </p:spPr>
        <p:txBody>
          <a:bodyPr/>
          <a:lstStyle/>
          <a:p>
            <a:pPr marL="0" indent="0">
              <a:buNone/>
            </a:pP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Kratak prikaz osnovnih alata digitalne </a:t>
            </a:r>
            <a:r>
              <a:rPr lang="sr-Latn-R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forenzike</a:t>
            </a: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 vrste </a:t>
            </a:r>
            <a:r>
              <a:rPr lang="sr-Latn-R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Bosch</a:t>
            </a:r>
            <a:endParaRPr lang="sr-Latn-R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r-Latn-R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r-Latn-R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r-Latn-R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r-Latn-R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r-Latn-R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r-Latn-R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r-Latn-R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r-Latn-R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r-Latn-R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1364" y="1941680"/>
            <a:ext cx="9269271" cy="400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340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 za </a:t>
            </a:r>
            <a:r>
              <a:rPr lang="sr-Latn-RS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forenziku</a:t>
            </a:r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projektovanje </a:t>
            </a:r>
            <a:endParaRPr lang="sr-Latn-R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7389904"/>
              </p:ext>
            </p:extLst>
          </p:nvPr>
        </p:nvGraphicFramePr>
        <p:xfrm>
          <a:off x="838200" y="1825624"/>
          <a:ext cx="10515600" cy="5212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57800"/>
                <a:gridCol w="5257800"/>
              </a:tblGrid>
              <a:tr h="4469668">
                <a:tc>
                  <a:txBody>
                    <a:bodyPr/>
                    <a:lstStyle/>
                    <a:p>
                      <a:r>
                        <a:rPr lang="sr-Latn-R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Prednosti:</a:t>
                      </a:r>
                    </a:p>
                    <a:p>
                      <a:endParaRPr lang="sr-Latn-RS" sz="28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sr-Latn-RS" sz="28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Nesumnjiv uvid u </a:t>
                      </a:r>
                    </a:p>
                    <a:p>
                      <a:r>
                        <a:rPr lang="sr-Latn-RS" sz="28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vremensko- prostornu analizu</a:t>
                      </a:r>
                      <a:r>
                        <a:rPr lang="sr-Latn-R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sr-Latn-R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sr-Latn-RS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Mane:</a:t>
                      </a:r>
                    </a:p>
                    <a:p>
                      <a:endParaRPr lang="sr-Latn-RS" sz="28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sr-Latn-RS" sz="2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Cena</a:t>
                      </a:r>
                    </a:p>
                    <a:p>
                      <a:r>
                        <a:rPr lang="sr-Latn-RS" sz="2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Netransparentna znanja</a:t>
                      </a:r>
                    </a:p>
                    <a:p>
                      <a:r>
                        <a:rPr lang="sr-Latn-RS" sz="2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Gotovo uvek</a:t>
                      </a:r>
                      <a:r>
                        <a:rPr lang="sr-Latn-RS" sz="28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nešto nedostaje</a:t>
                      </a:r>
                      <a:endParaRPr lang="sr-Latn-RS" sz="28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sr-Latn-RS" sz="2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r>
                        <a:rPr lang="sr-Latn-RS" sz="28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HR trenutno čitljivo 2% vozila</a:t>
                      </a:r>
                    </a:p>
                    <a:p>
                      <a:r>
                        <a:rPr lang="sr-Latn-RS" sz="28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Osvežavanje podataka – izvlačenje novca</a:t>
                      </a:r>
                    </a:p>
                    <a:p>
                      <a:r>
                        <a:rPr lang="sr-Latn-RS" sz="28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KIA, Tesla…. Svoj SET</a:t>
                      </a:r>
                    </a:p>
                    <a:p>
                      <a:r>
                        <a:rPr lang="sr-Latn-RS" sz="28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</a:p>
                    <a:p>
                      <a:r>
                        <a:rPr lang="sr-Latn-RS" sz="28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endParaRPr lang="sr-Latn-RS" sz="2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9922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 za </a:t>
            </a:r>
            <a:r>
              <a:rPr lang="sr-Latn-RS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forenziku</a:t>
            </a:r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projektovanje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R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sr-Latn-R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Istraživanje i rezultati</a:t>
            </a:r>
          </a:p>
          <a:p>
            <a:pPr marL="0" indent="0">
              <a:buNone/>
            </a:pPr>
            <a:endParaRPr lang="sr-Latn-R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r-Latn-CS" dirty="0">
                <a:latin typeface="Arial" panose="020B0604020202020204" pitchFamily="34" charset="0"/>
                <a:cs typeface="Arial" panose="020B0604020202020204" pitchFamily="34" charset="0"/>
              </a:rPr>
              <a:t>Anketa </a:t>
            </a:r>
            <a:r>
              <a:rPr lang="sr-Latn-CS" dirty="0" smtClean="0">
                <a:latin typeface="Arial" panose="020B0604020202020204" pitchFamily="34" charset="0"/>
                <a:cs typeface="Arial" panose="020B0604020202020204" pitchFamily="34" charset="0"/>
              </a:rPr>
              <a:t>u vezi </a:t>
            </a:r>
            <a:r>
              <a:rPr lang="sr-Latn-CS" dirty="0">
                <a:latin typeface="Arial" panose="020B0604020202020204" pitchFamily="34" charset="0"/>
                <a:cs typeface="Arial" panose="020B0604020202020204" pitchFamily="34" charset="0"/>
              </a:rPr>
              <a:t>6 primera realnih </a:t>
            </a:r>
            <a:r>
              <a:rPr lang="sr-Latn-CS" dirty="0" smtClean="0">
                <a:latin typeface="Arial" panose="020B0604020202020204" pitchFamily="34" charset="0"/>
                <a:cs typeface="Arial" panose="020B0604020202020204" pitchFamily="34" charset="0"/>
              </a:rPr>
              <a:t>sudara na 10 postavljenih pitanja</a:t>
            </a:r>
          </a:p>
          <a:p>
            <a:pPr marL="0" indent="0">
              <a:buNone/>
            </a:pPr>
            <a:endParaRPr lang="sr-Latn-C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r-Latn-CS" dirty="0" smtClean="0">
                <a:latin typeface="Arial" panose="020B0604020202020204" pitchFamily="34" charset="0"/>
                <a:cs typeface="Arial" panose="020B0604020202020204" pitchFamily="34" charset="0"/>
              </a:rPr>
              <a:t>Sledi prikaz rezultata samo izračunatih brzina u trenutku sudara:</a:t>
            </a:r>
            <a:endParaRPr lang="sr-Latn-C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r-Latn-C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r-Latn-R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r-Latn-R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647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 za </a:t>
            </a:r>
            <a:r>
              <a:rPr lang="sr-Latn-RS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forenziku</a:t>
            </a:r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projektovanje 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8925" y="1355835"/>
            <a:ext cx="6394149" cy="446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345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 za </a:t>
            </a:r>
            <a:r>
              <a:rPr lang="sr-Latn-RS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forenziku</a:t>
            </a:r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projektovanje 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88592" y="1434663"/>
            <a:ext cx="7441456" cy="4111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327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 za </a:t>
            </a:r>
            <a:r>
              <a:rPr lang="sr-Latn-RS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forenziku</a:t>
            </a:r>
            <a:r>
              <a:rPr lang="sr-Latn-RS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projektovanje 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40644" y="1355834"/>
            <a:ext cx="6453914" cy="4372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877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426</Words>
  <Application>Microsoft Office PowerPoint</Application>
  <PresentationFormat>Widescreen</PresentationFormat>
  <Paragraphs>83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Institut za forenziku i projektovanje </vt:lpstr>
      <vt:lpstr>Institut za forenziku i projektovanje </vt:lpstr>
      <vt:lpstr>Institut za forenziku i projektovanje </vt:lpstr>
      <vt:lpstr>Institut za forenziku i projektovanje </vt:lpstr>
      <vt:lpstr>Institut za forenziku i projektovanje </vt:lpstr>
      <vt:lpstr>Institut za forenziku i projektovanje </vt:lpstr>
      <vt:lpstr>Institut za forenziku i projektovanje </vt:lpstr>
      <vt:lpstr>Institut za forenziku i projektovanje </vt:lpstr>
      <vt:lpstr>Institut za forenziku i projektovanje </vt:lpstr>
      <vt:lpstr>Institut za forenziku i projektovanje </vt:lpstr>
      <vt:lpstr>Institut za forenziku i projektovanje </vt:lpstr>
      <vt:lpstr>Institut za forenziku i projektovanje </vt:lpstr>
      <vt:lpstr>Institut za forenziku i projektovanje </vt:lpstr>
      <vt:lpstr>Institut za forenziku i projektovanje </vt:lpstr>
      <vt:lpstr>Institut za forenziku i projektovanje </vt:lpstr>
      <vt:lpstr>Institut za forenziku i projektovanje </vt:lpstr>
      <vt:lpstr>Institut za forenziku i projektovanje 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Istvan Bodollo</dc:creator>
  <cp:lastModifiedBy>Istvan Bodollo</cp:lastModifiedBy>
  <cp:revision>18</cp:revision>
  <dcterms:created xsi:type="dcterms:W3CDTF">2024-05-14T08:21:49Z</dcterms:created>
  <dcterms:modified xsi:type="dcterms:W3CDTF">2024-05-16T21:46:50Z</dcterms:modified>
</cp:coreProperties>
</file>