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B0236-2915-4049-934A-A048AF2FFEBC}" type="datetimeFigureOut">
              <a:rPr lang="sr-Latn-CS" smtClean="0"/>
              <a:t>31.5.2021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C8BBE-EC8B-462B-BD26-654511AEE3EC}" type="slidenum">
              <a:rPr lang="sr-Latn-CS" smtClean="0"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39601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C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C8BBE-EC8B-462B-BD26-654511AEE3EC}" type="slidenum">
              <a:rPr lang="sr-Latn-CS" smtClean="0"/>
              <a:t>23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42058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89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31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92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89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51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94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8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69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3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0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37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CE6A6-AF90-4B5F-92F9-167F3120E571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CDF76-DDFA-4967-A573-749A908E6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9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r-Latn-CS" sz="3600" b="1" dirty="0">
                <a:latin typeface="Arial" pitchFamily="34" charset="0"/>
                <a:cs typeface="Arial" pitchFamily="34" charset="0"/>
              </a:rPr>
              <a:t>Digitalna </a:t>
            </a:r>
            <a:r>
              <a:rPr lang="sr-Latn-CS" sz="3600" b="1" dirty="0" err="1">
                <a:latin typeface="Arial" pitchFamily="34" charset="0"/>
                <a:cs typeface="Arial" pitchFamily="34" charset="0"/>
              </a:rPr>
              <a:t>forenzika</a:t>
            </a:r>
            <a:r>
              <a:rPr lang="sr-Latn-CS" sz="3600" b="1" dirty="0">
                <a:latin typeface="Arial" pitchFamily="34" charset="0"/>
                <a:cs typeface="Arial" pitchFamily="34" charset="0"/>
              </a:rPr>
              <a:t> u saobraćajnim nezgodama u drumskom saobraćaju</a:t>
            </a:r>
            <a:r>
              <a:rPr lang="sr-Latn-CS" dirty="0"/>
              <a:t/>
            </a:r>
            <a:br>
              <a:rPr lang="sr-Latn-CS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7776864" cy="4176464"/>
          </a:xfrm>
        </p:spPr>
        <p:txBody>
          <a:bodyPr>
            <a:normAutofit/>
          </a:bodyPr>
          <a:lstStyle/>
          <a:p>
            <a:pPr algn="l"/>
            <a:r>
              <a:rPr lang="sr-Latn-CS" b="1" dirty="0" smtClean="0">
                <a:solidFill>
                  <a:schemeClr val="tx1"/>
                </a:solidFill>
              </a:rPr>
              <a:t>Problem:</a:t>
            </a:r>
          </a:p>
          <a:p>
            <a:pPr algn="l"/>
            <a:endParaRPr lang="sr-Latn-CS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sr-Latn-CS" sz="2400" b="1" dirty="0" smtClean="0">
                <a:solidFill>
                  <a:schemeClr val="tx1"/>
                </a:solidFill>
              </a:rPr>
              <a:t>Digitalizacija </a:t>
            </a:r>
            <a:r>
              <a:rPr lang="sr-Latn-CS" sz="2400" b="1" dirty="0">
                <a:solidFill>
                  <a:schemeClr val="tx1"/>
                </a:solidFill>
              </a:rPr>
              <a:t>je </a:t>
            </a:r>
            <a:r>
              <a:rPr lang="sr-Latn-CS" sz="2400" b="1" dirty="0" smtClean="0">
                <a:solidFill>
                  <a:srgbClr val="FF0000"/>
                </a:solidFill>
              </a:rPr>
              <a:t>zahvatila</a:t>
            </a:r>
            <a:r>
              <a:rPr lang="sr-Latn-CS" sz="2400" b="1" dirty="0" smtClean="0">
                <a:solidFill>
                  <a:schemeClr val="tx1"/>
                </a:solidFill>
              </a:rPr>
              <a:t> </a:t>
            </a:r>
            <a:r>
              <a:rPr lang="sr-Latn-CS" sz="2400" b="1" dirty="0">
                <a:solidFill>
                  <a:schemeClr val="tx1"/>
                </a:solidFill>
              </a:rPr>
              <a:t>brojne segmente društva. </a:t>
            </a:r>
            <a:endParaRPr lang="sr-Latn-CS" sz="24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sr-Latn-CS" sz="2400" b="1" dirty="0" smtClean="0">
                <a:solidFill>
                  <a:schemeClr val="tx1"/>
                </a:solidFill>
              </a:rPr>
              <a:t>Svaka </a:t>
            </a:r>
            <a:r>
              <a:rPr lang="sr-Latn-CS" sz="2400" b="1" dirty="0">
                <a:solidFill>
                  <a:schemeClr val="tx1"/>
                </a:solidFill>
              </a:rPr>
              <a:t>informacija biće </a:t>
            </a:r>
            <a:r>
              <a:rPr lang="sr-Latn-CS" sz="2400" b="1" dirty="0" err="1">
                <a:solidFill>
                  <a:schemeClr val="tx1"/>
                </a:solidFill>
              </a:rPr>
              <a:t>digitalizovana</a:t>
            </a:r>
            <a:r>
              <a:rPr lang="sr-Latn-CS" sz="2400" b="1" dirty="0">
                <a:solidFill>
                  <a:schemeClr val="tx1"/>
                </a:solidFill>
              </a:rPr>
              <a:t> i prema tome </a:t>
            </a:r>
            <a:r>
              <a:rPr lang="sr-Latn-CS" sz="2400" b="1" dirty="0">
                <a:solidFill>
                  <a:srgbClr val="FF0000"/>
                </a:solidFill>
              </a:rPr>
              <a:t>precizna, nedvosmislena i tačna</a:t>
            </a:r>
            <a:r>
              <a:rPr lang="sr-Latn-CS" sz="2400" b="1" dirty="0">
                <a:solidFill>
                  <a:schemeClr val="tx1"/>
                </a:solidFill>
              </a:rPr>
              <a:t>. </a:t>
            </a:r>
            <a:endParaRPr lang="sr-Latn-CS" sz="24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sr-Latn-CS" sz="2400" b="1" dirty="0" smtClean="0">
                <a:solidFill>
                  <a:schemeClr val="tx1"/>
                </a:solidFill>
              </a:rPr>
              <a:t>Samo </a:t>
            </a:r>
            <a:r>
              <a:rPr lang="sr-Latn-CS" sz="2400" b="1" dirty="0">
                <a:solidFill>
                  <a:schemeClr val="tx1"/>
                </a:solidFill>
              </a:rPr>
              <a:t>jedan primer:  rad vozača koji se prati u realnom vremenu bilo gde da se nalaze (brzina, stanje i parametri vozila, gorivo, radna vremena…) sa trenutnom mogućnošću upravljanja postupcima…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CS" sz="3200" b="1" dirty="0">
                <a:latin typeface="Arial" pitchFamily="34" charset="0"/>
                <a:cs typeface="Arial" pitchFamily="34" charset="0"/>
              </a:rPr>
              <a:t>Tačne okolnosti sudara </a:t>
            </a:r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sr-Latn-CS" sz="3200" b="1" dirty="0" err="1" smtClean="0">
                <a:latin typeface="Arial" pitchFamily="34" charset="0"/>
                <a:cs typeface="Arial" pitchFamily="34" charset="0"/>
              </a:rPr>
              <a:t>Rect</a:t>
            </a:r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>):</a:t>
            </a:r>
            <a:endParaRPr lang="sr-Latn-C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7746" t="37811" r="37540" b="31563"/>
          <a:stretch/>
        </p:blipFill>
        <p:spPr bwMode="auto">
          <a:xfrm>
            <a:off x="611560" y="1772816"/>
            <a:ext cx="4032448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29895" t="12842" r="25557" b="15847"/>
          <a:stretch/>
        </p:blipFill>
        <p:spPr bwMode="auto">
          <a:xfrm>
            <a:off x="4788024" y="1772816"/>
            <a:ext cx="316835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4495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CS" sz="3200" b="1" dirty="0">
                <a:latin typeface="Arial" pitchFamily="34" charset="0"/>
                <a:cs typeface="Arial" pitchFamily="34" charset="0"/>
              </a:rPr>
              <a:t>Tačne okolnosti sudara </a:t>
            </a:r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sr-Latn-CS" sz="3200" b="1" dirty="0" err="1" smtClean="0">
                <a:latin typeface="Arial" pitchFamily="34" charset="0"/>
                <a:cs typeface="Arial" pitchFamily="34" charset="0"/>
              </a:rPr>
              <a:t>Dron</a:t>
            </a:r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>):</a:t>
            </a:r>
            <a:endParaRPr lang="sr-Latn-C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4292" t="10383" r="7354" b="20765"/>
          <a:stretch/>
        </p:blipFill>
        <p:spPr bwMode="auto">
          <a:xfrm>
            <a:off x="467544" y="1772816"/>
            <a:ext cx="7931224" cy="3251186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2135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cavanje znak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3200" b="1" dirty="0">
                <a:latin typeface="Arial" pitchFamily="34" charset="0"/>
                <a:cs typeface="Arial" pitchFamily="34" charset="0"/>
              </a:rPr>
              <a:t>Zaključak: </a:t>
            </a:r>
            <a:endParaRPr lang="sr-Latn-C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r-Latn-C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Primena 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alata digitalne 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forenzike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 omogućava tačne tj istinite rezultate za razliku od uobičajenih pristupa, na štetu </a:t>
            </a:r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načela 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''In dubio pro 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reo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'' – ''U neznanju lakše po okrivljenog''.  </a:t>
            </a:r>
          </a:p>
          <a:p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16622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PRIMER </a:t>
            </a:r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:</a:t>
            </a:r>
            <a:endParaRPr lang="sr-Latn-C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CS" sz="2400" b="1" dirty="0">
                <a:latin typeface="Arial" pitchFamily="34" charset="0"/>
                <a:cs typeface="Arial" pitchFamily="34" charset="0"/>
              </a:rPr>
              <a:t>Tokom desnog skretanja putničko vozilo nije ustupilo prvenstvo prolaza autobusu koji je menjao saobraćajnu traku iz srednje u desnu. </a:t>
            </a:r>
          </a:p>
          <a:p>
            <a:endParaRPr lang="sr-Latn-CS" dirty="0"/>
          </a:p>
        </p:txBody>
      </p:sp>
      <p:pic>
        <p:nvPicPr>
          <p:cNvPr id="4" name="Picture 3" descr="C:\Users\Istvan Bodollo Mac\Desktop\CDR Toyote\BelaToyota\0-02-05-6986b4225c6036e9fa20b16d6deba86922a4546a4fd9a7021eb0e0ba93dd361e_529e62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2" t="22288" r="33714" b="44181"/>
          <a:stretch/>
        </p:blipFill>
        <p:spPr bwMode="auto">
          <a:xfrm>
            <a:off x="755576" y="2924944"/>
            <a:ext cx="3600400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Istvan Bodollo Mac\Desktop\CDR Toyote\BelaToyota\0-02-05-6e390534e381bd2e4d6661e4e8f339fae69ed8f7cefd5b2d83233278bb71d9a2_18f246e7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6" t="37822" r="32615" b="43462"/>
          <a:stretch/>
        </p:blipFill>
        <p:spPr bwMode="auto">
          <a:xfrm>
            <a:off x="4572000" y="2928428"/>
            <a:ext cx="3240360" cy="273282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8297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7168" t="17213" r="19584" b="33255"/>
          <a:stretch/>
        </p:blipFill>
        <p:spPr bwMode="auto">
          <a:xfrm>
            <a:off x="457200" y="2117681"/>
            <a:ext cx="8229600" cy="349100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3011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4331"/>
            <a:ext cx="8229600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10969" t="95082" r="56637"/>
          <a:stretch/>
        </p:blipFill>
        <p:spPr bwMode="auto">
          <a:xfrm>
            <a:off x="539552" y="332656"/>
            <a:ext cx="8064896" cy="1008112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69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4331"/>
            <a:ext cx="8229600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989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4" name="bela to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3934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5182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4" name="bela toy 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101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CS" sz="3200" b="1" dirty="0" smtClean="0">
                <a:latin typeface="Arial" pitchFamily="34" charset="0"/>
                <a:cs typeface="Arial" pitchFamily="34" charset="0"/>
              </a:rPr>
            </a:br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>Problem u veštačenju saobraćajnih nezgoda:</a:t>
            </a:r>
            <a:r>
              <a:rPr lang="sr-Latn-C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CS" sz="3200" dirty="0" smtClean="0">
                <a:latin typeface="Arial" pitchFamily="34" charset="0"/>
                <a:cs typeface="Arial" pitchFamily="34" charset="0"/>
              </a:rPr>
            </a:br>
            <a:endParaRPr lang="sr-Latn-C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CS" sz="2400" b="1" dirty="0" smtClean="0">
              <a:latin typeface="Arial" pitchFamily="34" charset="0"/>
              <a:cs typeface="Arial" pitchFamily="34" charset="0"/>
            </a:endParaRPr>
          </a:p>
          <a:p>
            <a:endParaRPr lang="sr-Latn-CS" sz="2400" b="1" dirty="0">
              <a:latin typeface="Arial" pitchFamily="34" charset="0"/>
              <a:cs typeface="Arial" pitchFamily="34" charset="0"/>
            </a:endParaRPr>
          </a:p>
          <a:p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Zapisnici </a:t>
            </a:r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o uviđaju</a:t>
            </a:r>
          </a:p>
          <a:p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Iskazi</a:t>
            </a:r>
          </a:p>
          <a:p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Nepreciznosti</a:t>
            </a:r>
          </a:p>
          <a:p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Nemogućnost </a:t>
            </a:r>
            <a:r>
              <a:rPr lang="sr-Latn-CS" sz="2400" b="1" dirty="0" err="1" smtClean="0">
                <a:latin typeface="Arial" pitchFamily="34" charset="0"/>
                <a:cs typeface="Arial" pitchFamily="34" charset="0"/>
              </a:rPr>
              <a:t>utvrđivajna</a:t>
            </a:r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 odlučujućih činjenica</a:t>
            </a:r>
          </a:p>
          <a:p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Mogućnost različitih interpretacija svih strana</a:t>
            </a:r>
          </a:p>
          <a:p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Zahtevi za novom </a:t>
            </a:r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veštačenjima</a:t>
            </a:r>
          </a:p>
          <a:p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Sujeta, zloupotreba procesnog položaja…</a:t>
            </a:r>
            <a:endParaRPr lang="sr-Latn-C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sr-Latn-C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7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>
                <a:latin typeface="Arial" pitchFamily="34" charset="0"/>
                <a:cs typeface="Arial" pitchFamily="34" charset="0"/>
              </a:rPr>
              <a:t>PRIMER </a:t>
            </a:r>
            <a:r>
              <a:rPr lang="sr-Latn-CS" sz="32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:</a:t>
            </a:r>
            <a:endParaRPr lang="sr-Latn-C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CS" sz="2400" b="1" dirty="0">
                <a:latin typeface="Arial" pitchFamily="34" charset="0"/>
                <a:cs typeface="Arial" pitchFamily="34" charset="0"/>
              </a:rPr>
              <a:t>Vozilo komunalne policije  (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Fiat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 500L) je krenulo sa semafora nakon čega se vozaču ugasio motor i vozilo se zaustavilo (kamere Policije i Informatike – izbegavaju ustupanje snimka). </a:t>
            </a:r>
          </a:p>
          <a:p>
            <a:endParaRPr lang="sr-Latn-CS" sz="2400" b="1" dirty="0">
              <a:latin typeface="Arial" pitchFamily="34" charset="0"/>
              <a:cs typeface="Arial" pitchFamily="34" charset="0"/>
            </a:endParaRPr>
          </a:p>
          <a:p>
            <a:r>
              <a:rPr lang="sr-Latn-CS" sz="2400" b="1" dirty="0">
                <a:latin typeface="Arial" pitchFamily="34" charset="0"/>
                <a:cs typeface="Arial" pitchFamily="34" charset="0"/>
              </a:rPr>
              <a:t>Vozilo iza 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Fiata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 je krenulo i naletelo u 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sustizanju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 na zadnji deo 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Fiata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sr-Latn-CS" sz="2400" b="1" dirty="0">
              <a:latin typeface="Arial" pitchFamily="34" charset="0"/>
              <a:cs typeface="Arial" pitchFamily="34" charset="0"/>
            </a:endParaRPr>
          </a:p>
          <a:p>
            <a:r>
              <a:rPr lang="sr-Latn-CS" sz="2400" b="1" dirty="0">
                <a:latin typeface="Arial" pitchFamily="34" charset="0"/>
                <a:cs typeface="Arial" pitchFamily="34" charset="0"/>
              </a:rPr>
              <a:t>Tri komunalna policajca su se na licu mesta dogovarala o poseti Kliničkom centru za dobijanje potvrde o 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trzajnoj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 povredi vrata S 13.4.</a:t>
            </a:r>
          </a:p>
          <a:p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2149256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Istvan Bodollo Mac\Desktop\CDR Toyote\Plava Toyota\nalet u sustizanju 19 maj 2021\0-02-0a-29eff9bc2c1787d8eb734310b1bd1cf3b00a7b01a0fd9790ff62f2b4b25ffbe7_5977473a16765112_162149846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01739"/>
            <a:ext cx="3528392" cy="2627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:\Users\Istvan Bodollo Mac\Desktop\CDR Toyote\Plava Toyota\nalet u sustizanju 19 maj 2021\0-02-0a-b0bf2eaa10c09779ce9bb639cd8e0162ee6f792ead01b0794406fd5aa61c4bae_b90bd9a454dfa3_16214984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3166"/>
            <a:ext cx="3240360" cy="2665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Users\Istvan Bodollo Mac\Desktop\CDR Toyote\Plava Toyota\nalet u sustizanju 19 maj 2021\0-02-0a-136184a9eabf41bec0090e56925469417c3cf949db735c898a3b0689a816a4e1_3cfd0337b0f3c628_16214984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456384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:\Users\Istvan Bodollo Mac\Desktop\CDR Toyote\Plava Toyota\nalet u sustizanju 19 maj 2021\0-02-05-f89d250f893f11b8956179817b2223f25285cc470c4af7b7b6978e39e66118db_a95966f3259aae1f_16214984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80927"/>
            <a:ext cx="3240360" cy="2412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94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7450" t="19239" r="19274" b="31527"/>
          <a:stretch/>
        </p:blipFill>
        <p:spPr bwMode="auto">
          <a:xfrm>
            <a:off x="457200" y="2128951"/>
            <a:ext cx="8229600" cy="3468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2376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25460" t="23402" r="29794" b="20993"/>
          <a:stretch/>
        </p:blipFill>
        <p:spPr bwMode="auto">
          <a:xfrm>
            <a:off x="791580" y="710221"/>
            <a:ext cx="7560840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4564461" y="1628800"/>
            <a:ext cx="3391915" cy="3135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691680" y="4048044"/>
            <a:ext cx="6086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715076" y="1419024"/>
            <a:ext cx="482600" cy="180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447632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7776864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 rotWithShape="1">
          <a:blip r:embed="rId2"/>
          <a:srcRect l="11232" t="94983" r="56884"/>
          <a:stretch/>
        </p:blipFill>
        <p:spPr bwMode="auto">
          <a:xfrm>
            <a:off x="1453644" y="3869278"/>
            <a:ext cx="6718756" cy="639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5301208"/>
            <a:ext cx="2952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3200" b="1" dirty="0">
                <a:latin typeface="Arial" pitchFamily="34" charset="0"/>
                <a:cs typeface="Arial" pitchFamily="34" charset="0"/>
              </a:rPr>
              <a:t>ΔV=7,2 km/h</a:t>
            </a:r>
            <a:endParaRPr lang="sr-Latn-C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05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229600" cy="1143000"/>
          </a:xfrm>
        </p:spPr>
        <p:txBody>
          <a:bodyPr>
            <a:noAutofit/>
          </a:bodyPr>
          <a:lstStyle/>
          <a:p>
            <a:r>
              <a:rPr lang="sr-Latn-CS" sz="6000" b="1" dirty="0" smtClean="0">
                <a:latin typeface="Arial" pitchFamily="34" charset="0"/>
                <a:cs typeface="Arial" pitchFamily="34" charset="0"/>
              </a:rPr>
              <a:t>Masovna primena</a:t>
            </a:r>
            <a:r>
              <a:rPr lang="sr-Latn-CS" sz="6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sz="6000" b="1" dirty="0" smtClean="0">
                <a:latin typeface="Arial" pitchFamily="34" charset="0"/>
                <a:cs typeface="Arial" pitchFamily="34" charset="0"/>
              </a:rPr>
              <a:t>?</a:t>
            </a:r>
            <a:endParaRPr lang="sr-Latn-CS" sz="6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9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>Neka aktuelna pitanja</a:t>
            </a:r>
            <a:endParaRPr lang="sr-Latn-C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/>
            <a:r>
              <a:rPr lang="sr-Latn-CS" sz="9600" b="1" dirty="0">
                <a:latin typeface="Arial" pitchFamily="34" charset="0"/>
                <a:cs typeface="Arial" pitchFamily="34" charset="0"/>
              </a:rPr>
              <a:t>Da li je vozač ne-forsirano kočio pre sudara, ukoliko je vozilo opremljeno ABS uređajima, na koliko dugom putu i kojim intenzitetom? Kolikom brzinom se kretao kada je reagovao? </a:t>
            </a:r>
            <a:endParaRPr lang="sr-Latn-CS" sz="9600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sr-Latn-CS" sz="9600" b="1" dirty="0" smtClean="0">
                <a:latin typeface="Arial" pitchFamily="34" charset="0"/>
                <a:cs typeface="Arial" pitchFamily="34" charset="0"/>
              </a:rPr>
              <a:t>Da </a:t>
            </a:r>
            <a:r>
              <a:rPr lang="sr-Latn-CS" sz="9600" b="1" dirty="0">
                <a:latin typeface="Arial" pitchFamily="34" charset="0"/>
                <a:cs typeface="Arial" pitchFamily="34" charset="0"/>
              </a:rPr>
              <a:t>li je, kako je i gde je reagovao? Tri  veoma važne činjenice u kontekstu kretanja i položaja drugog vozila</a:t>
            </a:r>
            <a:r>
              <a:rPr lang="sr-Latn-CS" sz="9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sr-Latn-CS" sz="9600" b="1" dirty="0" smtClean="0">
                <a:latin typeface="Arial" pitchFamily="34" charset="0"/>
                <a:cs typeface="Arial" pitchFamily="34" charset="0"/>
              </a:rPr>
              <a:t>Kolikom </a:t>
            </a:r>
            <a:r>
              <a:rPr lang="sr-Latn-CS" sz="9600" b="1" dirty="0">
                <a:latin typeface="Arial" pitchFamily="34" charset="0"/>
                <a:cs typeface="Arial" pitchFamily="34" charset="0"/>
              </a:rPr>
              <a:t>se brzinom kretao kroz krivinu iz koje je izleteo? Šta je pri tome radio sa komandama? U kom stepenu prenosa se nalazio menjač? Koliki su bili obrtaji motora?...</a:t>
            </a:r>
          </a:p>
          <a:p>
            <a:pPr lvl="0"/>
            <a:r>
              <a:rPr lang="sr-Latn-CS" sz="9600" b="1" dirty="0">
                <a:latin typeface="Arial" pitchFamily="34" charset="0"/>
                <a:cs typeface="Arial" pitchFamily="34" charset="0"/>
              </a:rPr>
              <a:t>Kakvi su bili parametri kretanja vozila kada je prešao u levu traku i sudario se sa </a:t>
            </a:r>
            <a:r>
              <a:rPr lang="sr-Latn-CS" sz="9600" b="1" dirty="0" err="1">
                <a:latin typeface="Arial" pitchFamily="34" charset="0"/>
                <a:cs typeface="Arial" pitchFamily="34" charset="0"/>
              </a:rPr>
              <a:t>ususretnim</a:t>
            </a:r>
            <a:r>
              <a:rPr lang="sr-Latn-CS" sz="9600" b="1" dirty="0">
                <a:latin typeface="Arial" pitchFamily="34" charset="0"/>
                <a:cs typeface="Arial" pitchFamily="34" charset="0"/>
              </a:rPr>
              <a:t> vozilom? </a:t>
            </a:r>
          </a:p>
          <a:p>
            <a:endParaRPr lang="sr-Latn-C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5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Šta je radio sa volanom kada je u 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sustizanju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 npr. desnim prednjim uglom vozila ili retrovizorom udario pešaka ili biciklistu? 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Da li je pre izletanja sa kolovoza udario u udarnu rupu?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Da li je i ko je bio vezan sigurnosnim pojasom?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Kolika je tačno promena brzine usled sudara (Delta V) - (nematerijalna šteta)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Kako se tačno vozilo kretalo nakon sudara</a:t>
            </a:r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Kolika je tačna </a:t>
            </a:r>
            <a:r>
              <a:rPr lang="sr-Latn-CS" sz="2400" b="1" dirty="0" err="1">
                <a:latin typeface="Arial" pitchFamily="34" charset="0"/>
                <a:cs typeface="Arial" pitchFamily="34" charset="0"/>
              </a:rPr>
              <a:t>sudarna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 brzina i brzina pre sudara?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Kakav je bio redosled sudara, ko je koga prvi udario?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Da li je do sudara došlo kretanjem jednog vozila unazad?</a:t>
            </a:r>
          </a:p>
          <a:p>
            <a:pPr lvl="0"/>
            <a:endParaRPr lang="sr-Latn-CS" sz="2400" b="1" dirty="0">
              <a:latin typeface="Arial" pitchFamily="34" charset="0"/>
              <a:cs typeface="Arial" pitchFamily="34" charset="0"/>
            </a:endParaRPr>
          </a:p>
          <a:p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332394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Da li se zaustavio ispred raskrsnice?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Da li je bio zaustavljen kada je došlo do sudara i koliko vremena?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Da li je vozilo naletelo na poledicu ili blato i kako se kretalo zbog toga?</a:t>
            </a:r>
          </a:p>
          <a:p>
            <a:pPr lvl="0"/>
            <a:r>
              <a:rPr lang="sr-Latn-CS" sz="2400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marL="0" indent="0">
              <a:buNone/>
            </a:pPr>
            <a:endParaRPr lang="sr-Latn-C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sr-Latn-C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sr-Latn-CS" sz="2800" b="1" dirty="0" smtClean="0">
                <a:latin typeface="Arial" pitchFamily="34" charset="0"/>
                <a:cs typeface="Arial" pitchFamily="34" charset="0"/>
              </a:rPr>
              <a:t>Sve </a:t>
            </a:r>
            <a:r>
              <a:rPr lang="sr-Latn-CS" sz="2800" b="1" dirty="0">
                <a:latin typeface="Arial" pitchFamily="34" charset="0"/>
                <a:cs typeface="Arial" pitchFamily="34" charset="0"/>
              </a:rPr>
              <a:t>su to pitanja na koje dosadašnja praksa nema pouzdan odgovor pa se koriste veština i '</a:t>
            </a:r>
            <a:r>
              <a:rPr lang="sr-Latn-CS" sz="2800" b="1" dirty="0" smtClean="0">
                <a:latin typeface="Arial" pitchFamily="34" charset="0"/>
                <a:cs typeface="Arial" pitchFamily="34" charset="0"/>
              </a:rPr>
              <a:t>'veština</a:t>
            </a:r>
            <a:r>
              <a:rPr lang="sr-Latn-CS" sz="2800" b="1" dirty="0">
                <a:latin typeface="Arial" pitchFamily="34" charset="0"/>
                <a:cs typeface="Arial" pitchFamily="34" charset="0"/>
              </a:rPr>
              <a:t>'', iskazi, uverenja organa postupka i sl. </a:t>
            </a:r>
          </a:p>
        </p:txBody>
      </p:sp>
    </p:spTree>
    <p:extLst>
      <p:ext uri="{BB962C8B-B14F-4D97-AF65-F5344CB8AC3E}">
        <p14:creationId xmlns:p14="http://schemas.microsoft.com/office/powerpoint/2010/main" val="94593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>Kome</a:t>
            </a:r>
            <a:r>
              <a:rPr lang="sr-Latn-CS" sz="3200" b="1" dirty="0" smtClean="0"/>
              <a:t>?</a:t>
            </a:r>
            <a:endParaRPr lang="sr-Latn-C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r-Latn-CS" sz="2400" b="1" dirty="0"/>
              <a:t>Policiji→Tužilaštvima→Sudovima:</a:t>
            </a:r>
            <a:r>
              <a:rPr lang="sr-Latn-CS" sz="2400" dirty="0"/>
              <a:t> </a:t>
            </a:r>
            <a:endParaRPr lang="sr-Latn-CS" sz="2400" dirty="0" smtClean="0"/>
          </a:p>
          <a:p>
            <a:pPr lvl="0"/>
            <a:endParaRPr lang="sr-Latn-CS" sz="2400" b="1" dirty="0"/>
          </a:p>
          <a:p>
            <a:pPr lvl="0"/>
            <a:r>
              <a:rPr lang="sr-Latn-CS" sz="2400" b="1" dirty="0" smtClean="0"/>
              <a:t>Osiguravačima</a:t>
            </a:r>
          </a:p>
          <a:p>
            <a:pPr lvl="0"/>
            <a:endParaRPr lang="sr-Latn-CS" sz="2400" b="1" dirty="0"/>
          </a:p>
          <a:p>
            <a:pPr lvl="0"/>
            <a:r>
              <a:rPr lang="sr-Latn-CS" sz="2400" b="1" dirty="0" smtClean="0"/>
              <a:t>Strankama u postupcima</a:t>
            </a:r>
          </a:p>
          <a:p>
            <a:pPr lvl="0"/>
            <a:endParaRPr lang="sr-Latn-CS" sz="2400" dirty="0" smtClean="0"/>
          </a:p>
          <a:p>
            <a:pPr lvl="0"/>
            <a:r>
              <a:rPr lang="sr-Latn-CS" sz="2400" b="1" dirty="0" smtClean="0"/>
              <a:t>Advokatima </a:t>
            </a:r>
            <a:r>
              <a:rPr lang="sr-Latn-CS" sz="2400" b="1" dirty="0"/>
              <a:t>i korisnicima </a:t>
            </a:r>
            <a:r>
              <a:rPr lang="sr-Latn-CS" sz="2400" b="1" dirty="0" smtClean="0"/>
              <a:t>vozila</a:t>
            </a:r>
            <a:endParaRPr lang="sr-Latn-CS" sz="2400" dirty="0"/>
          </a:p>
          <a:p>
            <a:pPr lvl="0"/>
            <a:endParaRPr lang="sr-Latn-CS" sz="2400" dirty="0" smtClean="0"/>
          </a:p>
          <a:p>
            <a:pPr lvl="0"/>
            <a:r>
              <a:rPr lang="sr-Latn-CS" sz="2400" b="1" dirty="0" smtClean="0"/>
              <a:t>Uvoznicima </a:t>
            </a:r>
            <a:r>
              <a:rPr lang="sr-Latn-CS" sz="2400" b="1" dirty="0"/>
              <a:t>i kupcima polovnih </a:t>
            </a:r>
            <a:r>
              <a:rPr lang="sr-Latn-CS" sz="2400" b="1" dirty="0" smtClean="0"/>
              <a:t>vozila</a:t>
            </a:r>
            <a:endParaRPr lang="sr-Latn-C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6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b="1" dirty="0" smtClean="0"/>
              <a:t/>
            </a:r>
            <a:br>
              <a:rPr lang="sr-Latn-CS" b="1" dirty="0" smtClean="0"/>
            </a:br>
            <a:r>
              <a:rPr lang="sr-Latn-CS" b="1" dirty="0" smtClean="0"/>
              <a:t/>
            </a:r>
            <a:br>
              <a:rPr lang="sr-Latn-CS" b="1" dirty="0" smtClean="0"/>
            </a:br>
            <a:r>
              <a:rPr lang="sr-Latn-CS" sz="3600" b="1" dirty="0" smtClean="0">
                <a:latin typeface="Arial" pitchFamily="34" charset="0"/>
                <a:cs typeface="Arial" pitchFamily="34" charset="0"/>
              </a:rPr>
              <a:t>EDR </a:t>
            </a:r>
            <a:r>
              <a:rPr lang="sr-Latn-CS" sz="3600" b="1" dirty="0">
                <a:latin typeface="Arial" pitchFamily="34" charset="0"/>
                <a:cs typeface="Arial" pitchFamily="34" charset="0"/>
              </a:rPr>
              <a:t>(</a:t>
            </a:r>
            <a:r>
              <a:rPr lang="sr-Latn-CS" sz="3600" b="1" dirty="0" err="1">
                <a:latin typeface="Arial" pitchFamily="34" charset="0"/>
                <a:cs typeface="Arial" pitchFamily="34" charset="0"/>
              </a:rPr>
              <a:t>Event</a:t>
            </a:r>
            <a:r>
              <a:rPr lang="sr-Latn-CS" sz="3600" b="1" dirty="0">
                <a:latin typeface="Arial" pitchFamily="34" charset="0"/>
                <a:cs typeface="Arial" pitchFamily="34" charset="0"/>
              </a:rPr>
              <a:t> Data </a:t>
            </a:r>
            <a:r>
              <a:rPr lang="sr-Latn-CS" sz="3600" b="1" dirty="0" err="1">
                <a:latin typeface="Arial" pitchFamily="34" charset="0"/>
                <a:cs typeface="Arial" pitchFamily="34" charset="0"/>
              </a:rPr>
              <a:t>Retrieval</a:t>
            </a:r>
            <a:r>
              <a:rPr lang="sr-Latn-CS" sz="3600" b="1" dirty="0">
                <a:latin typeface="Arial" pitchFamily="34" charset="0"/>
                <a:cs typeface="Arial" pitchFamily="34" charset="0"/>
              </a:rPr>
              <a:t> System </a:t>
            </a:r>
            <a:r>
              <a:rPr lang="sr-Latn-CS" sz="3600" b="1" dirty="0" smtClean="0">
                <a:latin typeface="Arial" pitchFamily="34" charset="0"/>
                <a:cs typeface="Arial" pitchFamily="34" charset="0"/>
              </a:rPr>
              <a:t>) </a:t>
            </a:r>
            <a:br>
              <a:rPr lang="sr-Latn-CS" sz="3600" b="1" dirty="0" smtClean="0">
                <a:latin typeface="Arial" pitchFamily="34" charset="0"/>
                <a:cs typeface="Arial" pitchFamily="34" charset="0"/>
              </a:rPr>
            </a:br>
            <a:r>
              <a:rPr lang="sr-Latn-CS" sz="3600" b="1" dirty="0" smtClean="0">
                <a:latin typeface="Arial" pitchFamily="34" charset="0"/>
                <a:cs typeface="Arial" pitchFamily="34" charset="0"/>
              </a:rPr>
              <a:t>CDR </a:t>
            </a:r>
            <a:r>
              <a:rPr lang="sr-Latn-CS" sz="3600" b="1" dirty="0">
                <a:latin typeface="Arial" pitchFamily="34" charset="0"/>
                <a:cs typeface="Arial" pitchFamily="34" charset="0"/>
              </a:rPr>
              <a:t>(</a:t>
            </a:r>
            <a:r>
              <a:rPr lang="sr-Latn-CS" sz="3600" b="1" dirty="0" err="1">
                <a:latin typeface="Arial" pitchFamily="34" charset="0"/>
                <a:cs typeface="Arial" pitchFamily="34" charset="0"/>
              </a:rPr>
              <a:t>Crash</a:t>
            </a:r>
            <a:r>
              <a:rPr lang="sr-Latn-CS" sz="3600" b="1" dirty="0">
                <a:latin typeface="Arial" pitchFamily="34" charset="0"/>
                <a:cs typeface="Arial" pitchFamily="34" charset="0"/>
              </a:rPr>
              <a:t> Data </a:t>
            </a:r>
            <a:r>
              <a:rPr lang="sr-Latn-CS" sz="3600" b="1" dirty="0" err="1">
                <a:latin typeface="Arial" pitchFamily="34" charset="0"/>
                <a:cs typeface="Arial" pitchFamily="34" charset="0"/>
              </a:rPr>
              <a:t>Retrieval</a:t>
            </a:r>
            <a:r>
              <a:rPr lang="sr-Latn-CS" sz="3600" b="1" dirty="0">
                <a:latin typeface="Arial" pitchFamily="34" charset="0"/>
                <a:cs typeface="Arial" pitchFamily="34" charset="0"/>
              </a:rPr>
              <a:t>) </a:t>
            </a:r>
            <a:r>
              <a:rPr lang="sr-Latn-CS" sz="3200" dirty="0"/>
              <a:t/>
            </a:r>
            <a:br>
              <a:rPr lang="sr-Latn-CS" sz="3200" dirty="0"/>
            </a:br>
            <a:r>
              <a:rPr lang="sr-Latn-C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dirty="0"/>
              <a:t/>
            </a:r>
            <a:br>
              <a:rPr lang="sr-Latn-CS" dirty="0"/>
            </a:br>
            <a:endParaRPr lang="sr-Latn-C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3274" t="33000" r="4762" b="12167"/>
          <a:stretch/>
        </p:blipFill>
        <p:spPr bwMode="auto">
          <a:xfrm>
            <a:off x="871279" y="1600200"/>
            <a:ext cx="7401441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050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r-Latn-C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C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PRIMER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1:</a:t>
            </a:r>
            <a:r>
              <a:rPr lang="sr-Latn-CS" sz="3200" dirty="0">
                <a:latin typeface="Arial" pitchFamily="34" charset="0"/>
                <a:cs typeface="Arial" pitchFamily="34" charset="0"/>
              </a:rPr>
              <a:t/>
            </a:r>
            <a:br>
              <a:rPr lang="sr-Latn-CS" sz="3200" dirty="0">
                <a:latin typeface="Arial" pitchFamily="34" charset="0"/>
                <a:cs typeface="Arial" pitchFamily="34" charset="0"/>
              </a:rPr>
            </a:br>
            <a:endParaRPr lang="sr-Latn-C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CS" sz="2400" b="1" dirty="0">
                <a:latin typeface="Arial" pitchFamily="34" charset="0"/>
                <a:cs typeface="Arial" pitchFamily="34" charset="0"/>
              </a:rPr>
              <a:t>Mesto:</a:t>
            </a:r>
            <a:r>
              <a:rPr lang="sr-Latn-C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Latn-CS" sz="2400" dirty="0" smtClean="0">
                <a:latin typeface="Arial" pitchFamily="34" charset="0"/>
                <a:cs typeface="Arial" pitchFamily="34" charset="0"/>
              </a:rPr>
              <a:t>Seosko naselje, </a:t>
            </a:r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Tip </a:t>
            </a:r>
            <a:r>
              <a:rPr lang="sr-Latn-CS" sz="2400" b="1" dirty="0">
                <a:latin typeface="Arial" pitchFamily="34" charset="0"/>
                <a:cs typeface="Arial" pitchFamily="34" charset="0"/>
              </a:rPr>
              <a:t>sudara:</a:t>
            </a:r>
            <a:r>
              <a:rPr lang="sr-Latn-CS" sz="2400" dirty="0">
                <a:latin typeface="Arial" pitchFamily="34" charset="0"/>
                <a:cs typeface="Arial" pitchFamily="34" charset="0"/>
              </a:rPr>
              <a:t> Upravni </a:t>
            </a:r>
            <a:r>
              <a:rPr lang="sr-Latn-CS" sz="2400" dirty="0" smtClean="0">
                <a:latin typeface="Arial" pitchFamily="34" charset="0"/>
                <a:cs typeface="Arial" pitchFamily="34" charset="0"/>
              </a:rPr>
              <a:t>sudar putničkog vozila i bicikla</a:t>
            </a:r>
          </a:p>
          <a:p>
            <a:pPr marL="0" indent="0">
              <a:buNone/>
            </a:pPr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 marL="0" indent="0">
              <a:buNone/>
            </a:pPr>
            <a:r>
              <a:rPr lang="sr-Latn-CS" sz="3500" b="1" dirty="0" smtClean="0">
                <a:latin typeface="Arial" pitchFamily="34" charset="0"/>
                <a:cs typeface="Arial" pitchFamily="34" charset="0"/>
              </a:rPr>
              <a:t>VEŠTAČENJE</a:t>
            </a:r>
            <a:r>
              <a:rPr lang="sr-Latn-CS" sz="35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endParaRPr lang="sr-Latn-CS" sz="2600" dirty="0">
              <a:latin typeface="Arial" pitchFamily="34" charset="0"/>
              <a:cs typeface="Arial" pitchFamily="34" charset="0"/>
            </a:endParaRPr>
          </a:p>
          <a:p>
            <a:r>
              <a:rPr lang="sr-Latn-CS" sz="2600" b="1" dirty="0" err="1" smtClean="0">
                <a:latin typeface="Arial" pitchFamily="34" charset="0"/>
                <a:cs typeface="Arial" pitchFamily="34" charset="0"/>
              </a:rPr>
              <a:t>Naletna</a:t>
            </a:r>
            <a:r>
              <a:rPr lang="sr-Latn-C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sz="2600" b="1" dirty="0">
                <a:latin typeface="Arial" pitchFamily="34" charset="0"/>
                <a:cs typeface="Arial" pitchFamily="34" charset="0"/>
              </a:rPr>
              <a:t>brzina SUV </a:t>
            </a:r>
            <a:r>
              <a:rPr lang="sr-Latn-CS" sz="2600" dirty="0">
                <a:latin typeface="Arial" pitchFamily="34" charset="0"/>
                <a:cs typeface="Arial" pitchFamily="34" charset="0"/>
              </a:rPr>
              <a:t>= 30 km/h</a:t>
            </a:r>
          </a:p>
          <a:p>
            <a:r>
              <a:rPr lang="sr-Latn-CS" sz="2600" b="1" dirty="0" err="1">
                <a:latin typeface="Arial" pitchFamily="34" charset="0"/>
                <a:cs typeface="Arial" pitchFamily="34" charset="0"/>
              </a:rPr>
              <a:t>Naletna</a:t>
            </a:r>
            <a:r>
              <a:rPr lang="sr-Latn-CS" sz="2600" b="1" dirty="0">
                <a:latin typeface="Arial" pitchFamily="34" charset="0"/>
                <a:cs typeface="Arial" pitchFamily="34" charset="0"/>
              </a:rPr>
              <a:t> brzina bicikla </a:t>
            </a:r>
            <a:r>
              <a:rPr lang="sr-Latn-CS" sz="2600" dirty="0">
                <a:latin typeface="Arial" pitchFamily="34" charset="0"/>
                <a:cs typeface="Arial" pitchFamily="34" charset="0"/>
              </a:rPr>
              <a:t>= Primerena prosečnoj</a:t>
            </a:r>
          </a:p>
          <a:p>
            <a:r>
              <a:rPr lang="sr-Latn-CS" sz="2600" b="1" dirty="0">
                <a:latin typeface="Arial" pitchFamily="34" charset="0"/>
                <a:cs typeface="Arial" pitchFamily="34" charset="0"/>
              </a:rPr>
              <a:t>Saobraćajni znak II-1 ''Ustupanje prvenstva prolaza''</a:t>
            </a:r>
            <a:r>
              <a:rPr lang="sr-Latn-CS" sz="2600" dirty="0">
                <a:latin typeface="Arial" pitchFamily="34" charset="0"/>
                <a:cs typeface="Arial" pitchFamily="34" charset="0"/>
              </a:rPr>
              <a:t> za smer SUV – dobro uočljiv (Zapisnik o uviđaju)</a:t>
            </a:r>
          </a:p>
          <a:p>
            <a:r>
              <a:rPr lang="sr-Latn-CS" sz="2600" b="1" dirty="0">
                <a:latin typeface="Arial" pitchFamily="34" charset="0"/>
                <a:cs typeface="Arial" pitchFamily="34" charset="0"/>
              </a:rPr>
              <a:t>Biciklista nije bio obavešten</a:t>
            </a:r>
            <a:r>
              <a:rPr lang="sr-Latn-CS" sz="2600" dirty="0">
                <a:latin typeface="Arial" pitchFamily="34" charset="0"/>
                <a:cs typeface="Arial" pitchFamily="34" charset="0"/>
              </a:rPr>
              <a:t> da li se kreće glavnim ili sporednim putem</a:t>
            </a:r>
          </a:p>
          <a:p>
            <a:r>
              <a:rPr lang="sr-Latn-CS" sz="2600" b="1" dirty="0">
                <a:latin typeface="Arial" pitchFamily="34" charset="0"/>
                <a:cs typeface="Arial" pitchFamily="34" charset="0"/>
              </a:rPr>
              <a:t>Zaključak</a:t>
            </a:r>
            <a:r>
              <a:rPr lang="sr-Latn-CS" sz="2600" dirty="0">
                <a:latin typeface="Arial" pitchFamily="34" charset="0"/>
                <a:cs typeface="Arial" pitchFamily="34" charset="0"/>
              </a:rPr>
              <a:t>: </a:t>
            </a:r>
            <a:r>
              <a:rPr lang="sr-Latn-CS" sz="2600" dirty="0" err="1">
                <a:latin typeface="Arial" pitchFamily="34" charset="0"/>
                <a:cs typeface="Arial" pitchFamily="34" charset="0"/>
              </a:rPr>
              <a:t>Neustupanje</a:t>
            </a:r>
            <a:r>
              <a:rPr lang="sr-Latn-CS" sz="2600" dirty="0">
                <a:latin typeface="Arial" pitchFamily="34" charset="0"/>
                <a:cs typeface="Arial" pitchFamily="34" charset="0"/>
              </a:rPr>
              <a:t> prvenstva prolaza – Uzročni doprinos na strani vozača SUV </a:t>
            </a:r>
          </a:p>
          <a:p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val="428291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b="1" dirty="0" smtClean="0"/>
              <a:t/>
            </a:r>
            <a:br>
              <a:rPr lang="sr-Latn-CS" b="1" dirty="0" smtClean="0"/>
            </a:br>
            <a:r>
              <a:rPr lang="sr-Latn-CS" b="1" dirty="0" smtClean="0"/>
              <a:t>Tačne </a:t>
            </a:r>
            <a:r>
              <a:rPr lang="sr-Latn-CS" b="1" dirty="0"/>
              <a:t>okolnosti </a:t>
            </a:r>
            <a:r>
              <a:rPr lang="sr-Latn-CS" b="1" dirty="0" smtClean="0"/>
              <a:t>sudara (CDR): </a:t>
            </a:r>
            <a:r>
              <a:rPr lang="sr-Latn-CS" dirty="0"/>
              <a:t/>
            </a:r>
            <a:br>
              <a:rPr lang="sr-Latn-CS" dirty="0"/>
            </a:br>
            <a:endParaRPr lang="sr-Latn-CS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 rotWithShape="1">
          <a:blip r:embed="rId2"/>
          <a:srcRect l="17435" t="9687" r="16550" b="10312"/>
          <a:stretch/>
        </p:blipFill>
        <p:spPr bwMode="auto">
          <a:xfrm>
            <a:off x="755576" y="1988840"/>
            <a:ext cx="3510494" cy="2077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24714" t="12813" r="16042" b="11875"/>
          <a:stretch/>
        </p:blipFill>
        <p:spPr bwMode="auto">
          <a:xfrm>
            <a:off x="4572000" y="1988840"/>
            <a:ext cx="3096344" cy="2070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25729" t="35000" r="28906" b="51250"/>
          <a:stretch/>
        </p:blipFill>
        <p:spPr bwMode="auto">
          <a:xfrm>
            <a:off x="755576" y="4365104"/>
            <a:ext cx="6912768" cy="1241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4119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607</Words>
  <Application>Microsoft Office PowerPoint</Application>
  <PresentationFormat>On-screen Show (4:3)</PresentationFormat>
  <Paragraphs>75</Paragraphs>
  <Slides>25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Digitalna forenzika u saobraćajnim nezgodama u drumskom saobraćaju </vt:lpstr>
      <vt:lpstr> Problem u veštačenju saobraćajnih nezgoda: </vt:lpstr>
      <vt:lpstr>Neka aktuelna pitanja</vt:lpstr>
      <vt:lpstr>PowerPoint Presentation</vt:lpstr>
      <vt:lpstr>PowerPoint Presentation</vt:lpstr>
      <vt:lpstr>Kome?</vt:lpstr>
      <vt:lpstr>  EDR (Event Data Retrieval System )  CDR (Crash Data Retrieval)    </vt:lpstr>
      <vt:lpstr> PRIMER 1: </vt:lpstr>
      <vt:lpstr> Tačne okolnosti sudara (CDR):  </vt:lpstr>
      <vt:lpstr>Tačne okolnosti sudara (Rect):</vt:lpstr>
      <vt:lpstr>Tačne okolnosti sudara (Dron):</vt:lpstr>
      <vt:lpstr>PowerPoint Presentation</vt:lpstr>
      <vt:lpstr>Zaključak: </vt:lpstr>
      <vt:lpstr>PRIMER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PRIMER 2:</vt:lpstr>
      <vt:lpstr>PowerPoint Presentation</vt:lpstr>
      <vt:lpstr>PowerPoint Presentation</vt:lpstr>
      <vt:lpstr>PowerPoint Presentation</vt:lpstr>
      <vt:lpstr>PowerPoint Presentation</vt:lpstr>
      <vt:lpstr>Masovna primena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Istvan Bodollo Mac</cp:lastModifiedBy>
  <cp:revision>16</cp:revision>
  <dcterms:created xsi:type="dcterms:W3CDTF">2020-01-15T19:00:31Z</dcterms:created>
  <dcterms:modified xsi:type="dcterms:W3CDTF">2021-05-31T18:51:38Z</dcterms:modified>
</cp:coreProperties>
</file>